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91" r:id="rId3"/>
    <p:sldId id="283" r:id="rId4"/>
    <p:sldId id="292" r:id="rId5"/>
    <p:sldId id="284" r:id="rId6"/>
    <p:sldId id="294" r:id="rId7"/>
    <p:sldId id="285" r:id="rId8"/>
    <p:sldId id="295" r:id="rId9"/>
    <p:sldId id="293" r:id="rId10"/>
    <p:sldId id="296" r:id="rId11"/>
    <p:sldId id="286" r:id="rId12"/>
    <p:sldId id="287" r:id="rId13"/>
    <p:sldId id="297" r:id="rId14"/>
    <p:sldId id="298" r:id="rId15"/>
    <p:sldId id="301" r:id="rId16"/>
    <p:sldId id="308" r:id="rId17"/>
    <p:sldId id="302" r:id="rId18"/>
    <p:sldId id="303" r:id="rId19"/>
    <p:sldId id="30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1256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2/18/09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and Debugging pt.2</a:t>
            </a:r>
            <a:br>
              <a:rPr lang="en-US" dirty="0" smtClean="0"/>
            </a:br>
            <a:r>
              <a:rPr lang="en-US" dirty="0" smtClean="0"/>
              <a:t>Intro to Complexity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2/18/09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inspect or variables window to see object values</a:t>
            </a:r>
          </a:p>
          <a:p>
            <a:r>
              <a:rPr lang="en-US" dirty="0" smtClean="0"/>
              <a:t>Use breakpoints and step through code that is complex – make sure it works as you expect it</a:t>
            </a:r>
          </a:p>
          <a:p>
            <a:r>
              <a:rPr lang="en-US" dirty="0" smtClean="0"/>
              <a:t>You can make changes to the code while debugging but it won’t affect execution till you restart</a:t>
            </a:r>
          </a:p>
          <a:p>
            <a:r>
              <a:rPr lang="en-US" dirty="0" smtClean="0"/>
              <a:t>Breakpoints on each branch will quickly tell if you have good branch coverage</a:t>
            </a:r>
          </a:p>
          <a:p>
            <a:r>
              <a:rPr lang="en-US" dirty="0" smtClean="0"/>
              <a:t>Use assertions to check logical conditions/assumptions in your code</a:t>
            </a:r>
          </a:p>
          <a:p>
            <a:pPr lvl="1"/>
            <a:r>
              <a:rPr lang="en-US" dirty="0" smtClean="0"/>
              <a:t>Assertions check logical assumptions</a:t>
            </a:r>
          </a:p>
          <a:p>
            <a:pPr lvl="1"/>
            <a:r>
              <a:rPr lang="en-US" dirty="0" smtClean="0"/>
              <a:t>Assertions only work if –ea is on compile command line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and Debugging -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Purpose of testing is to understand and reduce risk</a:t>
            </a:r>
          </a:p>
          <a:p>
            <a:r>
              <a:rPr lang="en-US" dirty="0" smtClean="0"/>
              <a:t>Unit/Integration/System/Acceptance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JUnit</a:t>
            </a:r>
            <a:r>
              <a:rPr lang="en-US" dirty="0" smtClean="0"/>
              <a:t> tests to automate granular testing on methods and classes</a:t>
            </a:r>
          </a:p>
          <a:p>
            <a:r>
              <a:rPr lang="en-US" dirty="0" smtClean="0"/>
              <a:t>Black Box vs. White Box</a:t>
            </a:r>
          </a:p>
          <a:p>
            <a:r>
              <a:rPr lang="en-US" dirty="0" smtClean="0"/>
              <a:t>Write code with testing cost in mind</a:t>
            </a:r>
          </a:p>
          <a:p>
            <a:r>
              <a:rPr lang="en-US" dirty="0" smtClean="0"/>
              <a:t>Test Driven Development</a:t>
            </a:r>
          </a:p>
          <a:p>
            <a:pPr lvl="1"/>
            <a:r>
              <a:rPr lang="en-US" dirty="0" smtClean="0"/>
              <a:t>Build your tests first, then implement your solution</a:t>
            </a:r>
          </a:p>
          <a:p>
            <a:r>
              <a:rPr lang="en-US" dirty="0" smtClean="0"/>
              <a:t>Use equivalency classes and boundary conditions to drive your testing</a:t>
            </a:r>
          </a:p>
          <a:p>
            <a:r>
              <a:rPr lang="en-US" dirty="0" smtClean="0"/>
              <a:t>The debugger is your friend</a:t>
            </a:r>
          </a:p>
          <a:p>
            <a:pPr lvl="1"/>
            <a:r>
              <a:rPr lang="en-US" dirty="0" smtClean="0"/>
              <a:t>The more time you spend stepping through code, the better your understanding will be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Airline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Last class we covered:</a:t>
            </a:r>
          </a:p>
          <a:p>
            <a:pPr lvl="1"/>
            <a:r>
              <a:rPr lang="en-US" dirty="0" err="1" smtClean="0"/>
              <a:t>EmptyPassengerQueueException</a:t>
            </a:r>
            <a:endParaRPr lang="en-US" dirty="0" smtClean="0"/>
          </a:p>
          <a:p>
            <a:pPr lvl="1"/>
            <a:r>
              <a:rPr lang="en-US" dirty="0" err="1" smtClean="0"/>
              <a:t>FlightNode</a:t>
            </a:r>
            <a:endParaRPr lang="en-US" dirty="0" smtClean="0"/>
          </a:p>
          <a:p>
            <a:pPr lvl="1"/>
            <a:r>
              <a:rPr lang="en-US" dirty="0" err="1" smtClean="0"/>
              <a:t>FlightsList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Let’s quickly go over:</a:t>
            </a:r>
          </a:p>
          <a:p>
            <a:pPr lvl="1"/>
            <a:r>
              <a:rPr lang="en-US" dirty="0" smtClean="0"/>
              <a:t>Main</a:t>
            </a:r>
          </a:p>
          <a:p>
            <a:pPr lvl="1"/>
            <a:r>
              <a:rPr lang="en-US" dirty="0" err="1" smtClean="0"/>
              <a:t>PassengerNode</a:t>
            </a:r>
            <a:endParaRPr lang="en-US" dirty="0" smtClean="0"/>
          </a:p>
          <a:p>
            <a:pPr lvl="1"/>
            <a:r>
              <a:rPr lang="en-US" dirty="0" err="1" smtClean="0"/>
              <a:t>PassengerQueue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Modify </a:t>
            </a:r>
            <a:r>
              <a:rPr lang="en-US" dirty="0" err="1" smtClean="0"/>
              <a:t>FlightsList</a:t>
            </a:r>
            <a:r>
              <a:rPr lang="en-US" dirty="0" smtClean="0"/>
              <a:t> to use an Array</a:t>
            </a:r>
          </a:p>
          <a:p>
            <a:r>
              <a:rPr lang="en-US" dirty="0" smtClean="0"/>
              <a:t>Add 2 methods that require search</a:t>
            </a:r>
          </a:p>
          <a:p>
            <a:r>
              <a:rPr lang="en-US" dirty="0" smtClean="0"/>
              <a:t>Think about time complexity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Today and Friday should give you the tools to get this done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Implementation complexity (</a:t>
            </a:r>
            <a:r>
              <a:rPr lang="en-US" dirty="0" err="1" smtClean="0"/>
              <a:t>Cyclomatic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Time complexity (Big O)</a:t>
            </a:r>
          </a:p>
          <a:p>
            <a:pPr lvl="1"/>
            <a:r>
              <a:rPr lang="en-US" dirty="0" smtClean="0"/>
              <a:t>Space complexity (Also Big O)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Trade offs</a:t>
            </a:r>
          </a:p>
          <a:p>
            <a:pPr lvl="1"/>
            <a:r>
              <a:rPr lang="en-US" dirty="0" smtClean="0"/>
              <a:t>Simple to implement algorithm may have high time complexity</a:t>
            </a:r>
          </a:p>
          <a:p>
            <a:pPr lvl="1"/>
            <a:r>
              <a:rPr lang="en-US" dirty="0" smtClean="0"/>
              <a:t>Fast insertion may require additional space</a:t>
            </a:r>
          </a:p>
          <a:p>
            <a:pPr lvl="1"/>
            <a:r>
              <a:rPr lang="en-US" dirty="0" smtClean="0"/>
              <a:t>Reducing space may require additional time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Allows you to see when an algorithm is untenable</a:t>
            </a:r>
          </a:p>
          <a:p>
            <a:r>
              <a:rPr lang="en-US" dirty="0" smtClean="0"/>
              <a:t>Allows you to compare competing algorithms and data structures</a:t>
            </a:r>
          </a:p>
          <a:p>
            <a:r>
              <a:rPr lang="en-US" dirty="0" smtClean="0"/>
              <a:t>Saves you from hitting dead-ends</a:t>
            </a:r>
          </a:p>
          <a:p>
            <a:r>
              <a:rPr lang="en-US" dirty="0" smtClean="0"/>
              <a:t>Allows you to estimate processor and storage load with increasing usage</a:t>
            </a:r>
          </a:p>
          <a:p>
            <a:r>
              <a:rPr lang="en-US" dirty="0" smtClean="0"/>
              <a:t>Tells you where to look when making performance improvements</a:t>
            </a:r>
          </a:p>
          <a:p>
            <a:endParaRPr lang="en-US" dirty="0" smtClean="0"/>
          </a:p>
          <a:p>
            <a:r>
              <a:rPr lang="en-US" dirty="0" smtClean="0"/>
              <a:t>Allows you to make the right tradeoffs</a:t>
            </a:r>
          </a:p>
          <a:p>
            <a:pPr lvl="1"/>
            <a:r>
              <a:rPr lang="en-US" dirty="0" smtClean="0"/>
              <a:t>Implementation time</a:t>
            </a:r>
          </a:p>
          <a:p>
            <a:pPr lvl="1"/>
            <a:r>
              <a:rPr lang="en-US" dirty="0" smtClean="0"/>
              <a:t>Maintainability</a:t>
            </a:r>
          </a:p>
          <a:p>
            <a:pPr lvl="1"/>
            <a:r>
              <a:rPr lang="en-US" dirty="0" smtClean="0"/>
              <a:t>Time to execute/responsiveness</a:t>
            </a:r>
          </a:p>
          <a:p>
            <a:pPr lvl="1"/>
            <a:r>
              <a:rPr lang="en-US" dirty="0" smtClean="0"/>
              <a:t>Memory/Disk storage requirements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how many computational steps in relation to input</a:t>
            </a:r>
          </a:p>
          <a:p>
            <a:endParaRPr lang="en-US" dirty="0" smtClean="0"/>
          </a:p>
          <a:p>
            <a:r>
              <a:rPr lang="en-US" dirty="0" smtClean="0"/>
              <a:t>As the input set increases, how much impact on computation time?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how much storage in relation to input</a:t>
            </a:r>
          </a:p>
          <a:p>
            <a:endParaRPr lang="en-US" dirty="0" smtClean="0"/>
          </a:p>
          <a:p>
            <a:r>
              <a:rPr lang="en-US" dirty="0" smtClean="0"/>
              <a:t>As the input set increases, how much impact on storage requirements?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O(1) – Linear. </a:t>
            </a:r>
            <a:r>
              <a:rPr lang="en-US" dirty="0" smtClean="0"/>
              <a:t>Very Nice!</a:t>
            </a:r>
          </a:p>
          <a:p>
            <a:r>
              <a:rPr lang="en-US" b="1" dirty="0" err="1" smtClean="0"/>
              <a:t>O(log</a:t>
            </a:r>
            <a:r>
              <a:rPr lang="en-US" b="1" dirty="0" smtClean="0"/>
              <a:t> </a:t>
            </a:r>
            <a:r>
              <a:rPr lang="en-US" b="1" dirty="0" err="1" smtClean="0"/>
              <a:t>n</a:t>
            </a:r>
            <a:r>
              <a:rPr lang="en-US" b="1" dirty="0" smtClean="0"/>
              <a:t>) – Logarithmic. </a:t>
            </a:r>
            <a:r>
              <a:rPr lang="en-US" dirty="0" smtClean="0"/>
              <a:t>Nice! 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) – Linear. </a:t>
            </a:r>
            <a:r>
              <a:rPr lang="en-US" dirty="0" smtClean="0"/>
              <a:t>Good!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 log </a:t>
            </a:r>
            <a:r>
              <a:rPr lang="en-US" b="1" dirty="0" err="1" smtClean="0"/>
              <a:t>n</a:t>
            </a:r>
            <a:r>
              <a:rPr lang="en-US" b="1" dirty="0" smtClean="0"/>
              <a:t>) – Log-linear. </a:t>
            </a:r>
            <a:r>
              <a:rPr lang="en-US" dirty="0" smtClean="0"/>
              <a:t>Not Bad.</a:t>
            </a:r>
          </a:p>
          <a:p>
            <a:r>
              <a:rPr lang="en-US" b="1" dirty="0" smtClean="0"/>
              <a:t>O(n^2) – Quadratic. </a:t>
            </a:r>
            <a:r>
              <a:rPr lang="en-US" dirty="0" smtClean="0"/>
              <a:t>Getting expensive.</a:t>
            </a:r>
          </a:p>
          <a:p>
            <a:r>
              <a:rPr lang="en-US" b="1" dirty="0" smtClean="0"/>
              <a:t>O(n^3) – Cubic. </a:t>
            </a:r>
            <a:r>
              <a:rPr lang="en-US" dirty="0" smtClean="0"/>
              <a:t>Expensive.</a:t>
            </a:r>
          </a:p>
          <a:p>
            <a:r>
              <a:rPr lang="en-US" b="1" dirty="0" smtClean="0"/>
              <a:t>O(2^n) – Exponential. </a:t>
            </a:r>
            <a:r>
              <a:rPr lang="en-US" dirty="0" smtClean="0"/>
              <a:t>Ouch!</a:t>
            </a:r>
          </a:p>
          <a:p>
            <a:r>
              <a:rPr lang="en-US" b="1" dirty="0" err="1" smtClean="0"/>
              <a:t>O(n</a:t>
            </a:r>
            <a:r>
              <a:rPr lang="en-US" b="1" dirty="0" smtClean="0"/>
              <a:t>!) – Factorial. </a:t>
            </a:r>
            <a:r>
              <a:rPr lang="en-US" dirty="0" smtClean="0"/>
              <a:t>Holy </a:t>
            </a:r>
            <a:r>
              <a:rPr lang="en-US" dirty="0" err="1" smtClean="0"/>
              <a:t>Moly</a:t>
            </a:r>
            <a:r>
              <a:rPr lang="en-US" dirty="0" smtClean="0"/>
              <a:t>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a </a:t>
            </a:r>
            <a:r>
              <a:rPr lang="en-US" dirty="0" err="1" smtClean="0"/>
              <a:t>junit</a:t>
            </a:r>
            <a:r>
              <a:rPr lang="en-US" dirty="0" smtClean="0"/>
              <a:t> file for each class</a:t>
            </a:r>
          </a:p>
          <a:p>
            <a:r>
              <a:rPr lang="en-US" dirty="0" smtClean="0"/>
              <a:t>Don’t share between classes – defeats the purposes</a:t>
            </a:r>
          </a:p>
          <a:p>
            <a:r>
              <a:rPr lang="en-US" dirty="0" smtClean="0"/>
              <a:t>How to write a test:</a:t>
            </a:r>
          </a:p>
          <a:p>
            <a:pPr lvl="1"/>
            <a:r>
              <a:rPr lang="en-US" dirty="0" smtClean="0"/>
              <a:t>setup(): Any steps you need to take before testing starts</a:t>
            </a:r>
          </a:p>
          <a:p>
            <a:pPr lvl="1"/>
            <a:r>
              <a:rPr lang="en-US" dirty="0" smtClean="0"/>
              <a:t>Call each of the class methods you want to test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junit</a:t>
            </a:r>
            <a:r>
              <a:rPr lang="en-US" dirty="0" smtClean="0"/>
              <a:t> assertions to pass/fail the test</a:t>
            </a:r>
          </a:p>
          <a:p>
            <a:pPr lvl="1"/>
            <a:r>
              <a:rPr lang="en-US" dirty="0" smtClean="0"/>
              <a:t>Any exception will cause the test to fail</a:t>
            </a:r>
          </a:p>
          <a:p>
            <a:pPr lvl="1"/>
            <a:r>
              <a:rPr lang="en-US" dirty="0" err="1" smtClean="0"/>
              <a:t>tearDown</a:t>
            </a:r>
            <a:r>
              <a:rPr lang="en-US" dirty="0" smtClean="0"/>
              <a:t>(): If you need to clean up after testing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3299" r="-43299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to debug</a:t>
            </a:r>
          </a:p>
          <a:p>
            <a:pPr lvl="1"/>
            <a:r>
              <a:rPr lang="en-US" dirty="0" smtClean="0"/>
              <a:t>To track down a defect</a:t>
            </a:r>
          </a:p>
          <a:p>
            <a:pPr lvl="1"/>
            <a:r>
              <a:rPr lang="en-US" dirty="0" smtClean="0"/>
              <a:t>To understand an exception</a:t>
            </a:r>
          </a:p>
          <a:p>
            <a:pPr lvl="1"/>
            <a:r>
              <a:rPr lang="en-US" dirty="0" smtClean="0"/>
              <a:t>To trace the flow of execution, understand code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Key concepts</a:t>
            </a:r>
          </a:p>
          <a:p>
            <a:pPr lvl="1"/>
            <a:r>
              <a:rPr lang="en-US" dirty="0" smtClean="0"/>
              <a:t>Breakpoints: stop execution and give you control</a:t>
            </a:r>
          </a:p>
          <a:p>
            <a:pPr lvl="1"/>
            <a:r>
              <a:rPr lang="en-US" dirty="0" smtClean="0"/>
              <a:t>Single step: execute one line at a time</a:t>
            </a:r>
          </a:p>
          <a:p>
            <a:pPr lvl="1"/>
            <a:r>
              <a:rPr lang="en-US" dirty="0" smtClean="0"/>
              <a:t>Assertions: like a debug exception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Line</a:t>
            </a:r>
            <a:r>
              <a:rPr lang="en-US" dirty="0" smtClean="0"/>
              <a:t>: Stops execution on the specified line</a:t>
            </a:r>
          </a:p>
          <a:p>
            <a:r>
              <a:rPr lang="en-US" b="1" dirty="0" smtClean="0"/>
              <a:t>Method</a:t>
            </a:r>
            <a:r>
              <a:rPr lang="en-US" dirty="0" smtClean="0"/>
              <a:t>: Stops execution on the method</a:t>
            </a:r>
          </a:p>
          <a:p>
            <a:r>
              <a:rPr lang="en-US" b="1" dirty="0" err="1" smtClean="0"/>
              <a:t>Watchpoint</a:t>
            </a:r>
            <a:r>
              <a:rPr lang="en-US" dirty="0" smtClean="0"/>
              <a:t>: Stops execution whenever the field is accessed or modified</a:t>
            </a:r>
          </a:p>
          <a:p>
            <a:r>
              <a:rPr lang="en-US" b="1" dirty="0" smtClean="0"/>
              <a:t>Exception breakpoint</a:t>
            </a:r>
            <a:r>
              <a:rPr lang="en-US" dirty="0" smtClean="0"/>
              <a:t>: Stops execution when an exception is thrown</a:t>
            </a:r>
          </a:p>
          <a:p>
            <a:r>
              <a:rPr lang="en-US" b="1" dirty="0" smtClean="0"/>
              <a:t>Class load breakpoint</a:t>
            </a:r>
            <a:r>
              <a:rPr lang="en-US" dirty="0" smtClean="0"/>
              <a:t>: Stops execution when a class is loaded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Breakpoint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in</a:t>
            </a:r>
            <a:r>
              <a:rPr lang="en-US" dirty="0" smtClean="0"/>
              <a:t>: Steps into the method being called</a:t>
            </a:r>
          </a:p>
          <a:p>
            <a:r>
              <a:rPr lang="en-US" b="1" dirty="0" smtClean="0"/>
              <a:t>Step over</a:t>
            </a:r>
            <a:r>
              <a:rPr lang="en-US" dirty="0" smtClean="0"/>
              <a:t>: Steps over the method being called</a:t>
            </a:r>
          </a:p>
          <a:p>
            <a:r>
              <a:rPr lang="en-US" b="1" dirty="0" smtClean="0"/>
              <a:t>Step return</a:t>
            </a:r>
            <a:r>
              <a:rPr lang="en-US" dirty="0" smtClean="0"/>
              <a:t>: Steps out to the calling method</a:t>
            </a:r>
          </a:p>
          <a:p>
            <a:r>
              <a:rPr lang="en-US" b="1" dirty="0" smtClean="0"/>
              <a:t>Run to line</a:t>
            </a:r>
            <a:r>
              <a:rPr lang="en-US" dirty="0" smtClean="0"/>
              <a:t>: Executes until the specified line of code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Step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Usage:</a:t>
            </a:r>
          </a:p>
          <a:p>
            <a:pPr lvl="1"/>
            <a:r>
              <a:rPr lang="en-US" dirty="0" smtClean="0"/>
              <a:t>Assert </a:t>
            </a:r>
            <a:r>
              <a:rPr lang="en-US" dirty="0" err="1" smtClean="0"/>
              <a:t>something_true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If the assertion fails you’ll get an exception</a:t>
            </a:r>
          </a:p>
          <a:p>
            <a:r>
              <a:rPr lang="en-US" dirty="0" smtClean="0"/>
              <a:t>Requires –ea on the compiler command line</a:t>
            </a:r>
          </a:p>
          <a:p>
            <a:r>
              <a:rPr lang="en-US" dirty="0" smtClean="0"/>
              <a:t>Assertions should be turned off when you are not testing or debugging</a:t>
            </a:r>
          </a:p>
          <a:p>
            <a:r>
              <a:rPr lang="en-US" dirty="0" smtClean="0"/>
              <a:t>Where to use assertions</a:t>
            </a:r>
          </a:p>
          <a:p>
            <a:pPr lvl="1"/>
            <a:r>
              <a:rPr lang="en-US" dirty="0" smtClean="0"/>
              <a:t>Preconditions: Test parameter assumptions on a private method</a:t>
            </a:r>
          </a:p>
          <a:p>
            <a:pPr lvl="1"/>
            <a:r>
              <a:rPr lang="en-US" dirty="0" smtClean="0"/>
              <a:t>Test logical assumptions anywhere</a:t>
            </a:r>
          </a:p>
          <a:p>
            <a:pPr lvl="1"/>
            <a:r>
              <a:rPr lang="en-US" dirty="0" err="1" smtClean="0"/>
              <a:t>Postconditions</a:t>
            </a:r>
            <a:r>
              <a:rPr lang="en-US" dirty="0" smtClean="0"/>
              <a:t>: Test your return value assumptions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764</Words>
  <Application>Microsoft Macintosh PowerPoint</Application>
  <PresentationFormat>On-screen Show (4:3)</PresentationFormat>
  <Paragraphs>122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Testing and Debugging pt.2 Intro to Complexity</vt:lpstr>
      <vt:lpstr>junit</vt:lpstr>
      <vt:lpstr>Example</vt:lpstr>
      <vt:lpstr>Debugging</vt:lpstr>
      <vt:lpstr>Breakpoints</vt:lpstr>
      <vt:lpstr>Breakpoint Example</vt:lpstr>
      <vt:lpstr>Single Step</vt:lpstr>
      <vt:lpstr>Single Step Example</vt:lpstr>
      <vt:lpstr>Assertions</vt:lpstr>
      <vt:lpstr>Assertion Example</vt:lpstr>
      <vt:lpstr>Debugging Tips</vt:lpstr>
      <vt:lpstr>Testing and Debugging - Key Points</vt:lpstr>
      <vt:lpstr>Airline Program</vt:lpstr>
      <vt:lpstr>Outlab</vt:lpstr>
      <vt:lpstr>Complexity</vt:lpstr>
      <vt:lpstr>Why is it Important?</vt:lpstr>
      <vt:lpstr>Time Complexity</vt:lpstr>
      <vt:lpstr>Space Complexity</vt:lpstr>
      <vt:lpstr>Big O Notation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8</cp:revision>
  <dcterms:created xsi:type="dcterms:W3CDTF">2009-02-18T23:45:02Z</dcterms:created>
  <dcterms:modified xsi:type="dcterms:W3CDTF">2009-02-18T23:45:22Z</dcterms:modified>
</cp:coreProperties>
</file>